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60" r:id="rId4"/>
    <p:sldId id="259" r:id="rId5"/>
    <p:sldId id="258" r:id="rId6"/>
    <p:sldId id="275" r:id="rId7"/>
    <p:sldId id="261" r:id="rId8"/>
    <p:sldId id="262" r:id="rId9"/>
    <p:sldId id="287" r:id="rId10"/>
    <p:sldId id="264" r:id="rId11"/>
    <p:sldId id="265" r:id="rId12"/>
    <p:sldId id="268" r:id="rId13"/>
    <p:sldId id="269" r:id="rId14"/>
    <p:sldId id="270" r:id="rId15"/>
    <p:sldId id="271" r:id="rId16"/>
    <p:sldId id="285" r:id="rId17"/>
    <p:sldId id="273" r:id="rId18"/>
    <p:sldId id="286" r:id="rId19"/>
    <p:sldId id="274" r:id="rId20"/>
    <p:sldId id="283" r:id="rId21"/>
    <p:sldId id="284" r:id="rId22"/>
    <p:sldId id="276" r:id="rId23"/>
    <p:sldId id="277" r:id="rId24"/>
    <p:sldId id="278" r:id="rId25"/>
    <p:sldId id="289" r:id="rId26"/>
    <p:sldId id="279" r:id="rId27"/>
    <p:sldId id="290" r:id="rId28"/>
    <p:sldId id="280" r:id="rId29"/>
    <p:sldId id="282" r:id="rId30"/>
    <p:sldId id="288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86"/>
    <p:restoredTop sz="92793"/>
  </p:normalViewPr>
  <p:slideViewPr>
    <p:cSldViewPr snapToGrid="0" snapToObjects="1">
      <p:cViewPr>
        <p:scale>
          <a:sx n="175" d="100"/>
          <a:sy n="175" d="100"/>
        </p:scale>
        <p:origin x="85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Approximate Effectiveness in Randomized Control</a:t>
            </a:r>
            <a:r>
              <a:rPr lang="en-US" baseline="0" dirty="0"/>
              <a:t> Trials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Lorcaserin</c:v>
                </c:pt>
                <c:pt idx="1">
                  <c:v>Orlistat</c:v>
                </c:pt>
                <c:pt idx="2">
                  <c:v>Phen/Top</c:v>
                </c:pt>
                <c:pt idx="3">
                  <c:v>Liragutide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6.5</c:v>
                </c:pt>
                <c:pt idx="2">
                  <c:v>9</c:v>
                </c:pt>
                <c:pt idx="3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3-DB42-BFA9-849439B94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4844256"/>
        <c:axId val="874846032"/>
      </c:barChart>
      <c:catAx>
        <c:axId val="8748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846032"/>
        <c:crosses val="autoZero"/>
        <c:auto val="1"/>
        <c:lblAlgn val="ctr"/>
        <c:lblOffset val="100"/>
        <c:noMultiLvlLbl val="0"/>
      </c:catAx>
      <c:valAx>
        <c:axId val="87484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 Loss over Placebo (kg)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8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Effectiveness of Pharmacology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187.4</c:v>
                </c:pt>
                <c:pt idx="1">
                  <c:v>156.5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3F-6D43-A39B-4041FCDD81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30.372279999999996</c:v>
                </c:pt>
                <c:pt idx="1">
                  <c:v>61.272280000000002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3F-6D43-A39B-4041FCDD81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13.227719999999998</c:v>
                </c:pt>
                <c:pt idx="1">
                  <c:v>13.227719999999998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3F-6D43-A39B-4041FCDD8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0631536"/>
        <c:axId val="860633312"/>
      </c:barChart>
      <c:catAx>
        <c:axId val="8606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633312"/>
        <c:crosses val="autoZero"/>
        <c:auto val="1"/>
        <c:lblAlgn val="ctr"/>
        <c:lblOffset val="100"/>
        <c:noMultiLvlLbl val="0"/>
      </c:catAx>
      <c:valAx>
        <c:axId val="86063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 (</a:t>
                </a:r>
                <a:r>
                  <a:rPr lang="en-US" dirty="0" err="1"/>
                  <a:t>lbs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63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Number and Type of Bariatric Surgeries in the US</a:t>
            </a:r>
          </a:p>
        </c:rich>
      </c:tx>
      <c:layout>
        <c:manualLayout>
          <c:xMode val="edge"/>
          <c:yMode val="edge"/>
          <c:x val="0.20044117647058821"/>
          <c:y val="1.4593212478552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VSG</c:v>
                </c:pt>
                <c:pt idx="1">
                  <c:v>RYGB</c:v>
                </c:pt>
                <c:pt idx="2">
                  <c:v>Gastric Band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28124</c:v>
                </c:pt>
                <c:pt idx="1">
                  <c:v>57986</c:v>
                </c:pt>
                <c:pt idx="2">
                  <c:v>55932</c:v>
                </c:pt>
                <c:pt idx="3">
                  <c:v>15957.999999999998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56-B740-A37F-06388409AA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VSG</c:v>
                </c:pt>
                <c:pt idx="1">
                  <c:v>RYGB</c:v>
                </c:pt>
                <c:pt idx="2">
                  <c:v>Gastric Band</c:v>
                </c:pt>
                <c:pt idx="3">
                  <c:v>Other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135409.19999999998</c:v>
                </c:pt>
                <c:pt idx="1">
                  <c:v>40584</c:v>
                </c:pt>
                <c:pt idx="2">
                  <c:v>6315.5999999999995</c:v>
                </c:pt>
                <c:pt idx="3">
                  <c:v>45691.200000000012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56-B740-A37F-06388409AA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3495503"/>
        <c:axId val="1603495887"/>
      </c:barChart>
      <c:catAx>
        <c:axId val="16034955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95887"/>
        <c:crosses val="autoZero"/>
        <c:auto val="1"/>
        <c:lblAlgn val="ctr"/>
        <c:lblOffset val="100"/>
        <c:noMultiLvlLbl val="0"/>
      </c:catAx>
      <c:valAx>
        <c:axId val="160349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495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Effectiveness of Bariatric Surgery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187.39269999999999</c:v>
                </c:pt>
                <c:pt idx="1">
                  <c:v>156.52802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4E-EF43-B525-EC18498DD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Remaining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15.432339999999998</c:v>
                </c:pt>
                <c:pt idx="1">
                  <c:v>15.432339999999998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4E-EF43-B525-EC18498DDC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68.343219999999988</c:v>
                </c:pt>
                <c:pt idx="1">
                  <c:v>59.524739999999994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4E-EF43-B525-EC18498DD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1712144"/>
        <c:axId val="861713920"/>
      </c:barChart>
      <c:catAx>
        <c:axId val="86171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13920"/>
        <c:crosses val="autoZero"/>
        <c:auto val="1"/>
        <c:lblAlgn val="ctr"/>
        <c:lblOffset val="100"/>
        <c:noMultiLvlLbl val="0"/>
      </c:catAx>
      <c:valAx>
        <c:axId val="86171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 (</a:t>
                </a:r>
                <a:r>
                  <a:rPr lang="en-US" dirty="0" err="1"/>
                  <a:t>lbs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1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0.08605</cdr:x>
      <cdr:y>0.444</cdr:y>
    </cdr:from>
    <cdr:to>
      <cdr:x>0.97311</cdr:x>
      <cdr:y>0.45057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2B86A0A9-6F0E-2744-82BA-F131B25A2957}"/>
            </a:ext>
          </a:extLst>
        </cdr:cNvPr>
        <cdr:cNvCxnSpPr/>
      </cdr:nvCxnSpPr>
      <cdr:spPr>
        <a:xfrm xmlns:a="http://schemas.openxmlformats.org/drawingml/2006/main">
          <a:off x="904875" y="1931987"/>
          <a:ext cx="9328004" cy="28575"/>
        </a:xfrm>
        <a:prstGeom xmlns:a="http://schemas.openxmlformats.org/drawingml/2006/main" prst="line">
          <a:avLst/>
        </a:prstGeom>
        <a:ln xmlns:a="http://schemas.openxmlformats.org/drawingml/2006/main" w="44450">
          <a:solidFill>
            <a:schemeClr val="accent2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335C4-3A97-4742-9EEB-2F41F0ECCB9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80556-6643-CF45-831A-36DBD54C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~35%</a:t>
            </a:r>
            <a:r>
              <a:rPr lang="en-US" baseline="0" dirty="0"/>
              <a:t> dropouts in the trials, introducing some selection bias</a:t>
            </a:r>
          </a:p>
          <a:p>
            <a:r>
              <a:rPr lang="en-US" baseline="0" dirty="0"/>
              <a:t>In the wild, in a Canadian population only 2% continued taking the drug by two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1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Emerging</a:t>
            </a:r>
            <a:r>
              <a:rPr lang="en-US" baseline="0" dirty="0"/>
              <a:t> </a:t>
            </a:r>
            <a:r>
              <a:rPr lang="en-US" baseline="0" dirty="0" err="1"/>
              <a:t>reserarch</a:t>
            </a:r>
            <a:r>
              <a:rPr lang="en-US" baseline="0" dirty="0"/>
              <a:t> about endocannabinoids and </a:t>
            </a:r>
            <a:r>
              <a:rPr lang="en-US" baseline="0" dirty="0" err="1"/>
              <a:t>dopaminergics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158000 to 228000 (82% increase)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7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0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0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0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AE0F2-295B-2A49-A776-32EFF998AC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Pharmacologic and Surgical Approaches to Obesity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8" y="2014537"/>
            <a:ext cx="5878191" cy="4413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2311" y="365125"/>
            <a:ext cx="8240889" cy="1113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Liraglutide, a GLP-1 (Glucagon-Like Peptide 1) Agonist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2224" y="1825625"/>
            <a:ext cx="4981575" cy="4351338"/>
          </a:xfrm>
        </p:spPr>
        <p:txBody>
          <a:bodyPr>
            <a:normAutofit/>
          </a:bodyPr>
          <a:lstStyle/>
          <a:p>
            <a:r>
              <a:rPr lang="en-US" dirty="0"/>
              <a:t>Other benefits of GLP1 agonists Also sold as </a:t>
            </a:r>
            <a:r>
              <a:rPr lang="en-US" dirty="0" err="1"/>
              <a:t>Victoza</a:t>
            </a:r>
            <a:endParaRPr lang="en-US" dirty="0"/>
          </a:p>
          <a:p>
            <a:pPr lvl="1"/>
            <a:r>
              <a:rPr lang="en-US" dirty="0"/>
              <a:t>Reduced cardiovascular risk</a:t>
            </a:r>
          </a:p>
          <a:p>
            <a:pPr lvl="1"/>
            <a:r>
              <a:rPr lang="en-US" dirty="0"/>
              <a:t>Decreased </a:t>
            </a:r>
            <a:r>
              <a:rPr lang="en-US" dirty="0" err="1"/>
              <a:t>glycemia</a:t>
            </a:r>
            <a:endParaRPr lang="en-US" dirty="0"/>
          </a:p>
          <a:p>
            <a:r>
              <a:rPr lang="en-US" dirty="0"/>
              <a:t>Similar mechanism of action to </a:t>
            </a:r>
            <a:r>
              <a:rPr lang="en-US" dirty="0" err="1"/>
              <a:t>exendins</a:t>
            </a:r>
            <a:r>
              <a:rPr lang="en-US" dirty="0"/>
              <a:t> (DPP4 inhibitors)</a:t>
            </a:r>
          </a:p>
          <a:p>
            <a:pPr lvl="1"/>
            <a:r>
              <a:rPr lang="en-US" dirty="0"/>
              <a:t>These drugs blocks the breakdown of endogenous GLP1</a:t>
            </a:r>
          </a:p>
          <a:p>
            <a:pPr lvl="1"/>
            <a:r>
              <a:rPr lang="en-US" dirty="0"/>
              <a:t>Examples include </a:t>
            </a:r>
            <a:r>
              <a:rPr lang="en-US" dirty="0" err="1"/>
              <a:t>Sitagliptin</a:t>
            </a:r>
            <a:r>
              <a:rPr lang="en-US" dirty="0"/>
              <a:t> (Januvia)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GLP-1 Agonists as anti-Obesity Drugs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19" y="1690688"/>
            <a:ext cx="7532566" cy="409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785" y="1690688"/>
            <a:ext cx="275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Liragutide</a:t>
            </a:r>
            <a:r>
              <a:rPr lang="en-US" dirty="0"/>
              <a:t> is a GLP-1 analog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376" y="5777882"/>
            <a:ext cx="10439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Wadden</a:t>
            </a:r>
            <a:r>
              <a:rPr lang="en-US" dirty="0">
                <a:effectLst/>
              </a:rPr>
              <a:t> TA, Hollander P, Klein S, </a:t>
            </a:r>
            <a:r>
              <a:rPr lang="en-US" dirty="0" err="1">
                <a:effectLst/>
              </a:rPr>
              <a:t>Niswender</a:t>
            </a:r>
            <a:r>
              <a:rPr lang="en-US" dirty="0">
                <a:effectLst/>
              </a:rPr>
              <a:t> K, Woo V, Hale PM, </a:t>
            </a:r>
            <a:r>
              <a:rPr lang="en-US" dirty="0" err="1">
                <a:effectLst/>
              </a:rPr>
              <a:t>Aronne</a:t>
            </a:r>
            <a:r>
              <a:rPr lang="en-US" dirty="0">
                <a:effectLst/>
              </a:rPr>
              <a:t> L. Weight maintenance and additional weight loss with </a:t>
            </a:r>
            <a:r>
              <a:rPr lang="en-US" dirty="0" err="1">
                <a:effectLst/>
              </a:rPr>
              <a:t>liraglutide</a:t>
            </a:r>
            <a:r>
              <a:rPr lang="en-US" dirty="0">
                <a:effectLst/>
              </a:rPr>
              <a:t> after low-calorie-diet-induced weight loss: The SCALE Maintenance randomized study. </a:t>
            </a:r>
            <a:r>
              <a:rPr lang="en-US" dirty="0" err="1">
                <a:effectLst/>
              </a:rPr>
              <a:t>Int</a:t>
            </a:r>
            <a:r>
              <a:rPr lang="en-US" dirty="0">
                <a:effectLst/>
              </a:rPr>
              <a:t> J </a:t>
            </a:r>
            <a:r>
              <a:rPr lang="en-US" dirty="0" err="1">
                <a:effectLst/>
              </a:rPr>
              <a:t>Obes</a:t>
            </a:r>
            <a:r>
              <a:rPr lang="en-US" dirty="0">
                <a:effectLst/>
              </a:rPr>
              <a:t>. Nature Publishing Group; 2013; 37: 1443–51.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10.1038/ijo.2013.120.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8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think liraglutide might be the most effective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problems feeling full</a:t>
            </a:r>
          </a:p>
        </p:txBody>
      </p:sp>
    </p:spTree>
    <p:extLst>
      <p:ext uri="{BB962C8B-B14F-4D97-AF65-F5344CB8AC3E}">
        <p14:creationId xmlns:p14="http://schemas.microsoft.com/office/powerpoint/2010/main" val="196468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Phentermine and </a:t>
            </a:r>
            <a:r>
              <a:rPr lang="en-US" dirty="0" err="1"/>
              <a:t>Topiramate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Phentermine is an amphetamine</a:t>
            </a:r>
          </a:p>
          <a:p>
            <a:pPr lvl="1"/>
            <a:r>
              <a:rPr lang="en-US" dirty="0"/>
              <a:t>Causes release of </a:t>
            </a:r>
            <a:r>
              <a:rPr lang="en-US" dirty="0" err="1"/>
              <a:t>noradenaline</a:t>
            </a:r>
            <a:r>
              <a:rPr lang="en-US" dirty="0"/>
              <a:t> into synapses (SNS activator)</a:t>
            </a:r>
          </a:p>
          <a:p>
            <a:pPr lvl="1"/>
            <a:r>
              <a:rPr lang="en-US" dirty="0"/>
              <a:t>Immediate actions</a:t>
            </a:r>
          </a:p>
          <a:p>
            <a:pPr lvl="1"/>
            <a:r>
              <a:rPr lang="en-US" dirty="0"/>
              <a:t>May increase energy expenditure</a:t>
            </a:r>
          </a:p>
          <a:p>
            <a:r>
              <a:rPr lang="en-US" dirty="0"/>
              <a:t>Taken in the 70s as </a:t>
            </a:r>
            <a:r>
              <a:rPr lang="en-US" dirty="0" err="1"/>
              <a:t>fenfluramine</a:t>
            </a:r>
            <a:r>
              <a:rPr lang="en-US" dirty="0"/>
              <a:t>-phentermine, also known as fen-</a:t>
            </a:r>
            <a:r>
              <a:rPr lang="en-US" dirty="0" err="1"/>
              <a:t>phen</a:t>
            </a:r>
            <a:endParaRPr lang="en-US" dirty="0"/>
          </a:p>
          <a:p>
            <a:pPr lvl="1"/>
            <a:r>
              <a:rPr lang="en-US" dirty="0"/>
              <a:t>Approved 1970s-1997</a:t>
            </a:r>
          </a:p>
          <a:p>
            <a:pPr lvl="1"/>
            <a:r>
              <a:rPr lang="en-US" dirty="0"/>
              <a:t>Pulled for </a:t>
            </a:r>
            <a:r>
              <a:rPr lang="en-US" dirty="0" err="1"/>
              <a:t>valvulopathies</a:t>
            </a:r>
            <a:r>
              <a:rPr lang="en-US" dirty="0"/>
              <a:t> and pulmonary hypertension</a:t>
            </a:r>
          </a:p>
          <a:p>
            <a:r>
              <a:rPr lang="en-US" dirty="0" err="1"/>
              <a:t>Topiramate</a:t>
            </a:r>
            <a:r>
              <a:rPr lang="en-US" dirty="0"/>
              <a:t> is an anticonvulsant with anti-obesity side effects</a:t>
            </a:r>
          </a:p>
          <a:p>
            <a:pPr lvl="1"/>
            <a:r>
              <a:rPr lang="en-US" dirty="0"/>
              <a:t>May enhance satiety long-term</a:t>
            </a:r>
          </a:p>
        </p:txBody>
      </p:sp>
    </p:spTree>
    <p:extLst>
      <p:ext uri="{BB962C8B-B14F-4D97-AF65-F5344CB8AC3E}">
        <p14:creationId xmlns:p14="http://schemas.microsoft.com/office/powerpoint/2010/main" val="4901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Phentermine/</a:t>
            </a:r>
            <a:r>
              <a:rPr lang="en-US" dirty="0" err="1"/>
              <a:t>Topiramate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765300"/>
            <a:ext cx="6299200" cy="332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457823"/>
            <a:ext cx="12063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Allison </a:t>
            </a:r>
            <a:r>
              <a:rPr lang="en-US" dirty="0">
                <a:effectLst/>
              </a:rPr>
              <a:t>DB, </a:t>
            </a:r>
            <a:r>
              <a:rPr lang="en-US" dirty="0" err="1">
                <a:effectLst/>
              </a:rPr>
              <a:t>Gadde</a:t>
            </a:r>
            <a:r>
              <a:rPr lang="en-US" dirty="0">
                <a:effectLst/>
              </a:rPr>
              <a:t> KM, Garvey WT, Peterson CA, </a:t>
            </a:r>
            <a:r>
              <a:rPr lang="en-US" dirty="0" err="1">
                <a:effectLst/>
              </a:rPr>
              <a:t>Schwiers</a:t>
            </a:r>
            <a:r>
              <a:rPr lang="en-US" dirty="0">
                <a:effectLst/>
              </a:rPr>
              <a:t> ML, </a:t>
            </a:r>
            <a:r>
              <a:rPr lang="en-US" dirty="0" err="1">
                <a:effectLst/>
              </a:rPr>
              <a:t>Najarian</a:t>
            </a:r>
            <a:r>
              <a:rPr lang="en-US" dirty="0">
                <a:effectLst/>
              </a:rPr>
              <a:t> T, Tam PY, </a:t>
            </a:r>
            <a:r>
              <a:rPr lang="en-US" dirty="0" err="1">
                <a:effectLst/>
              </a:rPr>
              <a:t>Troupin</a:t>
            </a:r>
            <a:r>
              <a:rPr lang="en-US" dirty="0">
                <a:effectLst/>
              </a:rPr>
              <a:t> B, Day WW. Controlled-Release Phentermine/</a:t>
            </a:r>
            <a:r>
              <a:rPr lang="en-US" dirty="0" err="1">
                <a:effectLst/>
              </a:rPr>
              <a:t>Topiramate</a:t>
            </a:r>
            <a:r>
              <a:rPr lang="en-US" dirty="0">
                <a:effectLst/>
              </a:rPr>
              <a:t> in Severely Obese Adults: A Randomized Controlled Trial (EQUIP). Obesity. Nature Publishing Group; 2012; 20: 330–42.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10.1038/oby.2011.330.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0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think phentermine/topiramate might be the most effective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problems feeling full</a:t>
            </a:r>
          </a:p>
        </p:txBody>
      </p:sp>
    </p:spTree>
    <p:extLst>
      <p:ext uri="{BB962C8B-B14F-4D97-AF65-F5344CB8AC3E}">
        <p14:creationId xmlns:p14="http://schemas.microsoft.com/office/powerpoint/2010/main" val="185783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F2AE-D63B-9848-ADF9-CAE1287A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Moderating Food Reward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1ED6-8739-F448-87D5-2329910C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" y="1904596"/>
            <a:ext cx="6727154" cy="3430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B4A51-069D-B64D-B020-49D70E11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58" y="1690687"/>
            <a:ext cx="5326342" cy="3392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F3A3-6908-E64B-B9A9-0E762163686C}"/>
              </a:ext>
            </a:extLst>
          </p:cNvPr>
          <p:cNvSpPr txBox="1"/>
          <p:nvPr/>
        </p:nvSpPr>
        <p:spPr>
          <a:xfrm>
            <a:off x="6621517" y="6016121"/>
            <a:ext cx="4144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5HT2a is Serotonin Receptor</a:t>
            </a:r>
          </a:p>
          <a:p>
            <a:r>
              <a:rPr lang="en-US" dirty="0"/>
              <a:t>mu-Opioid Receptor is an Opiate Receptor</a:t>
            </a:r>
          </a:p>
        </p:txBody>
      </p:sp>
    </p:spTree>
    <p:extLst>
      <p:ext uri="{BB962C8B-B14F-4D97-AF65-F5344CB8AC3E}">
        <p14:creationId xmlns:p14="http://schemas.microsoft.com/office/powerpoint/2010/main" val="162704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Lorcaserin</a:t>
            </a:r>
            <a:r>
              <a:rPr lang="en-US" dirty="0"/>
              <a:t> (</a:t>
            </a:r>
            <a:r>
              <a:rPr lang="en-US" dirty="0" err="1"/>
              <a:t>Belviq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Lorcaserin</a:t>
            </a:r>
            <a:endParaRPr lang="en-US" dirty="0"/>
          </a:p>
          <a:p>
            <a:pPr lvl="1"/>
            <a:r>
              <a:rPr lang="en-US" dirty="0"/>
              <a:t>Serotonin Agonist (5-HT2C)</a:t>
            </a:r>
          </a:p>
          <a:p>
            <a:pPr lvl="1"/>
            <a:r>
              <a:rPr lang="en-US" dirty="0"/>
              <a:t>Modified version of </a:t>
            </a:r>
            <a:r>
              <a:rPr lang="en-US" dirty="0" err="1"/>
              <a:t>fenfluramine</a:t>
            </a:r>
            <a:endParaRPr lang="en-US" dirty="0"/>
          </a:p>
          <a:p>
            <a:pPr lvl="1"/>
            <a:r>
              <a:rPr lang="en-US" u="sng" dirty="0"/>
              <a:t>Activates POMC neurons</a:t>
            </a:r>
          </a:p>
          <a:p>
            <a:pPr lvl="1"/>
            <a:r>
              <a:rPr lang="en-US" u="sng" dirty="0"/>
              <a:t>Also suppresses reward pathways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59" y="3984331"/>
            <a:ext cx="2407133" cy="255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687" y="5065930"/>
            <a:ext cx="207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Promotes</a:t>
            </a:r>
          </a:p>
          <a:p>
            <a:pPr algn="r"/>
            <a:r>
              <a:rPr lang="en-US" dirty="0"/>
              <a:t>Eating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3713" y="5144295"/>
            <a:ext cx="229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Suppresses</a:t>
            </a:r>
          </a:p>
          <a:p>
            <a:r>
              <a:rPr lang="en-US" dirty="0"/>
              <a:t>Appetite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5BECA-9EB1-C54C-B410-1D54C350C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779" y="1936948"/>
            <a:ext cx="4676856" cy="34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7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090F8B-3DDD-B84D-913E-44558528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Naltrexone/Bupropion (</a:t>
            </a:r>
            <a:r>
              <a:rPr lang="en-US" dirty="0" err="1"/>
              <a:t>Contrave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7F15A-3A22-B345-AFD8-4D63E7E4B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3403" cy="4351338"/>
          </a:xfrm>
        </p:spPr>
        <p:txBody>
          <a:bodyPr/>
          <a:lstStyle/>
          <a:p>
            <a:r>
              <a:rPr lang="en-US" dirty="0"/>
              <a:t>Naltrexone</a:t>
            </a:r>
          </a:p>
          <a:p>
            <a:pPr lvl="1"/>
            <a:r>
              <a:rPr lang="en-US" dirty="0"/>
              <a:t>Opioid Antagonist</a:t>
            </a:r>
          </a:p>
          <a:p>
            <a:pPr lvl="1"/>
            <a:r>
              <a:rPr lang="en-US" dirty="0"/>
              <a:t>Also prescribed for alcohol and opioid dependence</a:t>
            </a:r>
          </a:p>
          <a:p>
            <a:pPr lvl="1"/>
            <a:r>
              <a:rPr lang="en-US" u="sng" dirty="0"/>
              <a:t>Suppresses food reward</a:t>
            </a:r>
          </a:p>
          <a:p>
            <a:r>
              <a:rPr lang="en-US" dirty="0"/>
              <a:t>Bupropion</a:t>
            </a:r>
          </a:p>
          <a:p>
            <a:pPr lvl="1"/>
            <a:r>
              <a:rPr lang="en-US" u="sng" dirty="0"/>
              <a:t>Activates POMC neurons to suppress appetite</a:t>
            </a:r>
          </a:p>
          <a:p>
            <a:pPr lvl="1"/>
            <a:r>
              <a:rPr lang="en-US" dirty="0"/>
              <a:t>Antidepressant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FE6D7-FD62-5740-B174-A3CD903A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58" y="1936629"/>
            <a:ext cx="5326342" cy="33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do you think </a:t>
            </a:r>
            <a:r>
              <a:rPr lang="en-US" dirty="0" err="1"/>
              <a:t>lorcaserin</a:t>
            </a:r>
            <a:r>
              <a:rPr lang="en-US" dirty="0"/>
              <a:t> or naltrexone/</a:t>
            </a:r>
            <a:r>
              <a:rPr lang="en-US" dirty="0" err="1"/>
              <a:t>bupropioin</a:t>
            </a:r>
            <a:r>
              <a:rPr lang="en-US" dirty="0"/>
              <a:t> might be the most effective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problems feeling full</a:t>
            </a:r>
          </a:p>
        </p:txBody>
      </p:sp>
    </p:spTree>
    <p:extLst>
      <p:ext uri="{BB962C8B-B14F-4D97-AF65-F5344CB8AC3E}">
        <p14:creationId xmlns:p14="http://schemas.microsoft.com/office/powerpoint/2010/main" val="115452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Understand and be able to explain the physiological basis of the anti-obesity drugs orlistat, </a:t>
            </a:r>
            <a:r>
              <a:rPr lang="en-US" dirty="0" err="1"/>
              <a:t>liragutide</a:t>
            </a:r>
            <a:r>
              <a:rPr lang="en-US" dirty="0"/>
              <a:t>, phentermine/</a:t>
            </a:r>
            <a:r>
              <a:rPr lang="en-US" dirty="0" err="1"/>
              <a:t>topiramate</a:t>
            </a:r>
            <a:r>
              <a:rPr lang="en-US" dirty="0"/>
              <a:t>, </a:t>
            </a:r>
            <a:r>
              <a:rPr lang="en-US" dirty="0" err="1"/>
              <a:t>lorcaserin</a:t>
            </a:r>
            <a:r>
              <a:rPr lang="en-US" dirty="0"/>
              <a:t> and naltrexone/</a:t>
            </a:r>
            <a:r>
              <a:rPr lang="en-US" dirty="0" err="1"/>
              <a:t>bupriopion</a:t>
            </a:r>
            <a:r>
              <a:rPr lang="en-US" dirty="0"/>
              <a:t>.</a:t>
            </a:r>
          </a:p>
          <a:p>
            <a:r>
              <a:rPr lang="en-US" dirty="0"/>
              <a:t>Predict some potential side effects of these drugs based on their mechanism of action</a:t>
            </a:r>
          </a:p>
          <a:p>
            <a:r>
              <a:rPr lang="en-US" dirty="0"/>
              <a:t>Evaluate the potential of exercise mimetics and other energy-expenditure increasing therapies.</a:t>
            </a:r>
          </a:p>
          <a:p>
            <a:r>
              <a:rPr lang="en-US" dirty="0"/>
              <a:t>Explain the differences between Roux </a:t>
            </a:r>
            <a:r>
              <a:rPr lang="en-US" dirty="0" err="1"/>
              <a:t>en</a:t>
            </a:r>
            <a:r>
              <a:rPr lang="en-US" dirty="0"/>
              <a:t>-Y, Gastric Banding and Sleeve Gastrectomy.</a:t>
            </a:r>
          </a:p>
          <a:p>
            <a:r>
              <a:rPr lang="en-US" dirty="0"/>
              <a:t>Contrast the effectiveness of surgical approaches to pharmacological approaches to obesity.</a:t>
            </a:r>
          </a:p>
          <a:p>
            <a:r>
              <a:rPr lang="en-US" dirty="0"/>
              <a:t>Consider the differences in accessibility and outcomes for surgical approaches to obesity.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6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97275"/>
          </a:xfrm>
        </p:spPr>
        <p:txBody>
          <a:bodyPr>
            <a:normAutofit fontScale="90000"/>
          </a:bodyPr>
          <a:lstStyle/>
          <a:p>
            <a:r>
              <a:rPr lang="en-US" dirty="0"/>
              <a:t>2-5% of obese individuals have a mutation in the </a:t>
            </a:r>
            <a:r>
              <a:rPr lang="en-US" i="1" dirty="0"/>
              <a:t>MC4R</a:t>
            </a:r>
            <a:r>
              <a:rPr lang="en-US" dirty="0"/>
              <a:t>.  Based on what we have learned do you think </a:t>
            </a:r>
            <a:r>
              <a:rPr lang="en-US" dirty="0" err="1"/>
              <a:t>Lorcaserin</a:t>
            </a:r>
            <a:r>
              <a:rPr lang="en-US" dirty="0"/>
              <a:t> or Bupropion/Naltrexone would be effective in those patients?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09600"/>
            <a:ext cx="6671400" cy="3167362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 think it would work better in </a:t>
            </a:r>
            <a:r>
              <a:rPr lang="en-US" i="1" dirty="0"/>
              <a:t>MC4R </a:t>
            </a:r>
            <a:r>
              <a:rPr lang="en-US" dirty="0"/>
              <a:t>mutated individuals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 think it would work better in obese </a:t>
            </a:r>
            <a:r>
              <a:rPr lang="en-US" dirty="0" err="1"/>
              <a:t>normotypes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 think it would work the same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54" y="3520800"/>
            <a:ext cx="2407133" cy="255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882" y="4602399"/>
            <a:ext cx="207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Promotes</a:t>
            </a:r>
          </a:p>
          <a:p>
            <a:pPr algn="r"/>
            <a:r>
              <a:rPr lang="en-US" dirty="0"/>
              <a:t>Eating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72908" y="4680764"/>
            <a:ext cx="229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Suppresses</a:t>
            </a:r>
          </a:p>
          <a:p>
            <a:r>
              <a:rPr lang="en-US" dirty="0"/>
              <a:t>Appetite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Effectiveness of Drugs in Individuals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00" y="1461600"/>
            <a:ext cx="4463400" cy="2997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33" y="1461600"/>
            <a:ext cx="4384955" cy="52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831200"/>
            <a:ext cx="513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Smith SR, </a:t>
            </a:r>
            <a:r>
              <a:rPr lang="en-US" dirty="0" err="1"/>
              <a:t>Weissman</a:t>
            </a:r>
            <a:r>
              <a:rPr lang="en-US" dirty="0"/>
              <a:t> NJ, Anderson CM, Sanchez M, Chuang E, </a:t>
            </a:r>
            <a:r>
              <a:rPr lang="en-US" dirty="0" err="1"/>
              <a:t>Stubbe</a:t>
            </a:r>
            <a:r>
              <a:rPr lang="en-US" dirty="0"/>
              <a:t> S, Bays H, Shanahan WR. Multicenter, Placebo-Controlled Trial of </a:t>
            </a:r>
            <a:r>
              <a:rPr lang="en-US" dirty="0" err="1"/>
              <a:t>Lorcaserin</a:t>
            </a:r>
            <a:r>
              <a:rPr lang="en-US" dirty="0"/>
              <a:t> for Weight Management. N </a:t>
            </a:r>
            <a:r>
              <a:rPr lang="en-US" dirty="0" err="1"/>
              <a:t>Engl</a:t>
            </a:r>
            <a:r>
              <a:rPr lang="en-US" dirty="0"/>
              <a:t> J Med. 2010; 363: 245–56. </a:t>
            </a:r>
            <a:r>
              <a:rPr lang="en-US" dirty="0" err="1"/>
              <a:t>doi</a:t>
            </a:r>
            <a:r>
              <a:rPr lang="en-US" dirty="0"/>
              <a:t>: 10.1056/NEJMoa0909809.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Effectiveness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107955"/>
              </p:ext>
            </p:extLst>
          </p:nvPr>
        </p:nvGraphicFramePr>
        <p:xfrm>
          <a:off x="838200" y="146843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5934670"/>
            <a:ext cx="974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</a:t>
            </a:r>
            <a:r>
              <a:rPr lang="en-US"/>
              <a:t>from </a:t>
            </a:r>
            <a:r>
              <a:rPr lang="en-US">
                <a:effectLst/>
              </a:rPr>
              <a:t>Bray </a:t>
            </a:r>
            <a:r>
              <a:rPr lang="en-US" dirty="0">
                <a:effectLst/>
              </a:rPr>
              <a:t>GA, Ryan DH. Update on obesity pharmacotherapy. Ann N Y </a:t>
            </a:r>
            <a:r>
              <a:rPr lang="en-US" dirty="0" err="1">
                <a:effectLst/>
              </a:rPr>
              <a:t>Acad</a:t>
            </a:r>
            <a:r>
              <a:rPr lang="en-US" dirty="0">
                <a:effectLst/>
              </a:rPr>
              <a:t> Sci. 2014; 1311: 1–13.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10.1111/nyas.12328.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in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2438" cy="4351338"/>
          </a:xfrm>
        </p:spPr>
        <p:txBody>
          <a:bodyPr/>
          <a:lstStyle/>
          <a:p>
            <a:r>
              <a:rPr lang="en-US" dirty="0"/>
              <a:t>Class 3 obesity (BMI is 40)</a:t>
            </a:r>
          </a:p>
          <a:p>
            <a:pPr lvl="1"/>
            <a:r>
              <a:rPr lang="en-US" dirty="0"/>
              <a:t>Average Male (177cm) -&gt; 125 kg to be class 3</a:t>
            </a:r>
          </a:p>
          <a:p>
            <a:pPr lvl="1"/>
            <a:r>
              <a:rPr lang="en-US" dirty="0"/>
              <a:t>Average Female (162cm) -&gt; 105 kg to be class 3</a:t>
            </a:r>
          </a:p>
          <a:p>
            <a:r>
              <a:rPr lang="en-US" dirty="0"/>
              <a:t>Average effectiveness is ~6kg</a:t>
            </a:r>
          </a:p>
          <a:p>
            <a:r>
              <a:rPr lang="en-US" dirty="0"/>
              <a:t>BMI now 37.7 (F)</a:t>
            </a:r>
          </a:p>
          <a:p>
            <a:pPr lvl="1"/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7103325"/>
              </p:ext>
            </p:extLst>
          </p:nvPr>
        </p:nvGraphicFramePr>
        <p:xfrm>
          <a:off x="5257801" y="1690688"/>
          <a:ext cx="65103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135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Types of Bariatric Surgery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87" y="1431541"/>
            <a:ext cx="7970838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C8BF-DBA7-6840-B247-EFB3047B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Indications for Bariatric Surgery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A5D0-4FED-FF4E-B4DF-1A58084F5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BMI &gt; 40</a:t>
            </a:r>
          </a:p>
          <a:p>
            <a:r>
              <a:rPr lang="en-US" dirty="0"/>
              <a:t>BMI &gt; 35 with one or more of</a:t>
            </a:r>
          </a:p>
          <a:p>
            <a:pPr lvl="1"/>
            <a:r>
              <a:rPr lang="en-US" dirty="0"/>
              <a:t>Diabetes</a:t>
            </a:r>
          </a:p>
          <a:p>
            <a:pPr lvl="1"/>
            <a:r>
              <a:rPr lang="en-US" dirty="0"/>
              <a:t>NAFLD</a:t>
            </a:r>
          </a:p>
          <a:p>
            <a:pPr lvl="1"/>
            <a:r>
              <a:rPr lang="en-US" dirty="0"/>
              <a:t>Hyperlipidemia</a:t>
            </a:r>
          </a:p>
          <a:p>
            <a:pPr lvl="1"/>
            <a:r>
              <a:rPr lang="en-US" dirty="0"/>
              <a:t>Heart Disease</a:t>
            </a:r>
          </a:p>
          <a:p>
            <a:pPr lvl="1"/>
            <a:r>
              <a:rPr lang="en-US" dirty="0"/>
              <a:t>Gastrointestinal disorders</a:t>
            </a:r>
          </a:p>
          <a:p>
            <a:pPr lvl="1"/>
            <a:r>
              <a:rPr lang="en-US" dirty="0"/>
              <a:t>Sleep apnea or other respiratory disorders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F97CF5-9B36-054D-9606-A929A2ADFF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9645295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D2BFC0-4932-BD48-A9AF-2F30FA7DC210}"/>
              </a:ext>
            </a:extLst>
          </p:cNvPr>
          <p:cNvSpPr txBox="1"/>
          <p:nvPr/>
        </p:nvSpPr>
        <p:spPr>
          <a:xfrm>
            <a:off x="563217" y="6248400"/>
            <a:ext cx="782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American Society for Metabolic and Bariatric Surgery (</a:t>
            </a:r>
            <a:r>
              <a:rPr lang="en-US" dirty="0" err="1"/>
              <a:t>www.asbms.org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79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 of Bariatric Surgery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68"/>
            <a:ext cx="5867400" cy="3771900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623784276"/>
              </p:ext>
            </p:extLst>
          </p:nvPr>
        </p:nvGraphicFramePr>
        <p:xfrm>
          <a:off x="5681663" y="1690688"/>
          <a:ext cx="65103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566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76C5-1F13-5945-B8C3-9E19A246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Health Outcomes Post Surgery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39DB3-0288-294A-A761-E1BE6FFD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2" y="1690688"/>
            <a:ext cx="4127500" cy="233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18D7C5-6270-EC40-8E19-A88E35168A66}"/>
              </a:ext>
            </a:extLst>
          </p:cNvPr>
          <p:cNvSpPr txBox="1"/>
          <p:nvPr/>
        </p:nvSpPr>
        <p:spPr>
          <a:xfrm>
            <a:off x="1668196" y="1506022"/>
            <a:ext cx="104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Glycemia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C1092-0EA3-7248-ACFF-FFA19953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55" y="1690688"/>
            <a:ext cx="3721100" cy="245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D884F-D7AB-3B47-A22F-C89B1EA3DDD5}"/>
              </a:ext>
            </a:extLst>
          </p:cNvPr>
          <p:cNvSpPr txBox="1"/>
          <p:nvPr/>
        </p:nvSpPr>
        <p:spPr>
          <a:xfrm>
            <a:off x="5447353" y="1506022"/>
            <a:ext cx="165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Medication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57E1C-D925-9B43-AB74-3C63F76AA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38" y="1875354"/>
            <a:ext cx="4076700" cy="326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3A8B5-AF17-9C49-B01D-58AF8809634D}"/>
              </a:ext>
            </a:extLst>
          </p:cNvPr>
          <p:cNvSpPr txBox="1"/>
          <p:nvPr/>
        </p:nvSpPr>
        <p:spPr>
          <a:xfrm>
            <a:off x="9768115" y="1516290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of Life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DFFC0-5242-3F4C-B874-7EF93CE29876}"/>
              </a:ext>
            </a:extLst>
          </p:cNvPr>
          <p:cNvSpPr txBox="1"/>
          <p:nvPr/>
        </p:nvSpPr>
        <p:spPr>
          <a:xfrm>
            <a:off x="442196" y="4867186"/>
            <a:ext cx="7507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Schauer, P. R., </a:t>
            </a:r>
            <a:r>
              <a:rPr lang="en-US" dirty="0" err="1"/>
              <a:t>Mingrone</a:t>
            </a:r>
            <a:r>
              <a:rPr lang="en-US" dirty="0"/>
              <a:t>, G., </a:t>
            </a:r>
            <a:r>
              <a:rPr lang="en-US" dirty="0" err="1"/>
              <a:t>Ikramuddin</a:t>
            </a:r>
            <a:r>
              <a:rPr lang="en-US" dirty="0"/>
              <a:t>, S. &amp; Wolfe, B. Clinical outcomes of metabolic surgery: Efficacy of glycemic control, weight loss, and remission of diabetes. </a:t>
            </a:r>
            <a:r>
              <a:rPr lang="en-US" i="1" dirty="0"/>
              <a:t>Diabetes Care</a:t>
            </a:r>
            <a:r>
              <a:rPr lang="en-US" dirty="0"/>
              <a:t> </a:t>
            </a:r>
            <a:r>
              <a:rPr lang="en-US" b="1" dirty="0"/>
              <a:t>39,</a:t>
            </a:r>
            <a:r>
              <a:rPr lang="en-US" dirty="0"/>
              <a:t> 902–911 (2016).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1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more effective?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3875" cy="4351338"/>
          </a:xfrm>
        </p:spPr>
        <p:txBody>
          <a:bodyPr/>
          <a:lstStyle/>
          <a:p>
            <a:r>
              <a:rPr lang="en-US" dirty="0"/>
              <a:t>Less energy intake</a:t>
            </a:r>
          </a:p>
          <a:p>
            <a:pPr lvl="1"/>
            <a:r>
              <a:rPr lang="en-US" dirty="0"/>
              <a:t>Less ingested</a:t>
            </a:r>
          </a:p>
          <a:p>
            <a:pPr lvl="1"/>
            <a:r>
              <a:rPr lang="en-US" dirty="0"/>
              <a:t>Less absorption</a:t>
            </a:r>
          </a:p>
          <a:p>
            <a:r>
              <a:rPr lang="en-US" dirty="0"/>
              <a:t>Less adaptive reductions in energy expenditure</a:t>
            </a:r>
          </a:p>
          <a:p>
            <a:r>
              <a:rPr lang="en-US" dirty="0"/>
              <a:t>Mechanisms proposed</a:t>
            </a:r>
          </a:p>
          <a:p>
            <a:pPr lvl="1"/>
            <a:r>
              <a:rPr lang="en-US" dirty="0"/>
              <a:t>GLP1</a:t>
            </a:r>
          </a:p>
          <a:p>
            <a:pPr lvl="1"/>
            <a:r>
              <a:rPr lang="en-US" dirty="0"/>
              <a:t>Microbiota/Bile Acid Signaling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797" y="1343025"/>
            <a:ext cx="6333183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5188" y="5086350"/>
            <a:ext cx="30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BLC: Biggest Loser Competition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199" y="5576798"/>
            <a:ext cx="974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Knuth </a:t>
            </a:r>
            <a:r>
              <a:rPr lang="en-US" dirty="0">
                <a:effectLst/>
              </a:rPr>
              <a:t>ND, Johannsen DL, </a:t>
            </a:r>
            <a:r>
              <a:rPr lang="en-US" dirty="0" err="1">
                <a:effectLst/>
              </a:rPr>
              <a:t>Tamboli</a:t>
            </a:r>
            <a:r>
              <a:rPr lang="en-US" dirty="0">
                <a:effectLst/>
              </a:rPr>
              <a:t> RA, Marks-Shulman PA, Huizenga R, Chen KY, </a:t>
            </a:r>
            <a:r>
              <a:rPr lang="en-US" dirty="0" err="1">
                <a:effectLst/>
              </a:rPr>
              <a:t>Abumrad</a:t>
            </a:r>
            <a:r>
              <a:rPr lang="en-US" dirty="0">
                <a:effectLst/>
              </a:rPr>
              <a:t> NN, </a:t>
            </a:r>
            <a:r>
              <a:rPr lang="en-US" dirty="0" err="1">
                <a:effectLst/>
              </a:rPr>
              <a:t>Ravussin</a:t>
            </a:r>
            <a:r>
              <a:rPr lang="en-US" dirty="0">
                <a:effectLst/>
              </a:rPr>
              <a:t> E, Hall KD. Metabolic adaptation following massive weight loss is related to the degree of energy imbalance and changes in circulating leptin. Obesity. 2014; 22: n/a-n/a.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10.1002/oby.20900.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costs of bariatric surgery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1" y="1573678"/>
            <a:ext cx="4953056" cy="4293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51987" y="5867398"/>
            <a:ext cx="456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www.bariatric</a:t>
            </a:r>
            <a:r>
              <a:rPr lang="en-US" dirty="0"/>
              <a:t>-surgery-</a:t>
            </a:r>
            <a:r>
              <a:rPr lang="en-US" dirty="0" err="1"/>
              <a:t>source.com</a:t>
            </a:r>
            <a:r>
              <a:rPr lang="en-US" dirty="0"/>
              <a:t>/cost-bariatric-</a:t>
            </a:r>
            <a:r>
              <a:rPr lang="en-US" dirty="0" err="1"/>
              <a:t>surgery.html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67" y="1690688"/>
            <a:ext cx="6209320" cy="3495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0713" y="5305410"/>
            <a:ext cx="6491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Sussenbach</a:t>
            </a:r>
            <a:r>
              <a:rPr lang="en-US" dirty="0">
                <a:effectLst/>
              </a:rPr>
              <a:t> SP, </a:t>
            </a:r>
            <a:r>
              <a:rPr lang="en-US" dirty="0" err="1">
                <a:effectLst/>
              </a:rPr>
              <a:t>Padoin</a:t>
            </a:r>
            <a:r>
              <a:rPr lang="en-US" dirty="0">
                <a:effectLst/>
              </a:rPr>
              <a:t> A V., Silva EN, </a:t>
            </a:r>
            <a:r>
              <a:rPr lang="en-US" dirty="0" err="1">
                <a:effectLst/>
              </a:rPr>
              <a:t>Benzano</a:t>
            </a:r>
            <a:r>
              <a:rPr lang="en-US" dirty="0">
                <a:effectLst/>
              </a:rPr>
              <a:t> D, </a:t>
            </a:r>
            <a:r>
              <a:rPr lang="en-US" dirty="0" err="1">
                <a:effectLst/>
              </a:rPr>
              <a:t>Pufal</a:t>
            </a:r>
            <a:r>
              <a:rPr lang="en-US" dirty="0">
                <a:effectLst/>
              </a:rPr>
              <a:t> MA, </a:t>
            </a:r>
            <a:r>
              <a:rPr lang="en-US" dirty="0" err="1">
                <a:effectLst/>
              </a:rPr>
              <a:t>Barhouch</a:t>
            </a:r>
            <a:r>
              <a:rPr lang="en-US" dirty="0">
                <a:effectLst/>
              </a:rPr>
              <a:t> AS, </a:t>
            </a:r>
            <a:r>
              <a:rPr lang="en-US" dirty="0" err="1">
                <a:effectLst/>
              </a:rPr>
              <a:t>Chatkin</a:t>
            </a:r>
            <a:r>
              <a:rPr lang="en-US" dirty="0">
                <a:effectLst/>
              </a:rPr>
              <a:t> R, Ramos RJ, </a:t>
            </a:r>
            <a:r>
              <a:rPr lang="en-US" dirty="0" err="1">
                <a:effectLst/>
              </a:rPr>
              <a:t>Balestro</a:t>
            </a:r>
            <a:r>
              <a:rPr lang="en-US" dirty="0">
                <a:effectLst/>
              </a:rPr>
              <a:t> A, </a:t>
            </a:r>
            <a:r>
              <a:rPr lang="en-US" dirty="0" err="1">
                <a:effectLst/>
              </a:rPr>
              <a:t>Mottin</a:t>
            </a:r>
            <a:r>
              <a:rPr lang="en-US" dirty="0">
                <a:effectLst/>
              </a:rPr>
              <a:t> CC. Economic benefits of bariatric surgery. </a:t>
            </a:r>
            <a:r>
              <a:rPr lang="en-US" dirty="0" err="1">
                <a:effectLst/>
              </a:rPr>
              <a:t>Obes</a:t>
            </a:r>
            <a:r>
              <a:rPr lang="en-US" dirty="0">
                <a:effectLst/>
              </a:rPr>
              <a:t> Surg. 2012; 22: 266–70.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10.1007/s11695-011-0558-z.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2606" y="1389012"/>
            <a:ext cx="440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Annual Costs </a:t>
            </a:r>
            <a:r>
              <a:rPr lang="en-US"/>
              <a:t>Pre-and Post-Surgery</a:t>
            </a:r>
          </a:p>
        </p:txBody>
      </p:sp>
    </p:spTree>
    <p:extLst>
      <p:ext uri="{BB962C8B-B14F-4D97-AF65-F5344CB8AC3E}">
        <p14:creationId xmlns:p14="http://schemas.microsoft.com/office/powerpoint/2010/main" val="15378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Pharmacotherapy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Drugs intended to reduce obesity</a:t>
            </a:r>
          </a:p>
          <a:p>
            <a:pPr lvl="1"/>
            <a:r>
              <a:rPr lang="en-US" dirty="0"/>
              <a:t>All either reduce energy intake or reduce energy expenditure</a:t>
            </a:r>
          </a:p>
          <a:p>
            <a:r>
              <a:rPr lang="en-US" dirty="0"/>
              <a:t>Drugs intended to reduce obesity consequences</a:t>
            </a:r>
          </a:p>
          <a:p>
            <a:pPr lvl="1"/>
            <a:r>
              <a:rPr lang="en-US" dirty="0"/>
              <a:t>Hyperlipidemia -&gt; Statins</a:t>
            </a:r>
          </a:p>
          <a:p>
            <a:pPr lvl="1"/>
            <a:r>
              <a:rPr lang="en-US" dirty="0"/>
              <a:t>Diabetes/Insulin Resistance -&gt; Insulin, Metformin, GLP1 agonists, TZDs</a:t>
            </a:r>
          </a:p>
          <a:p>
            <a:pPr lvl="1"/>
            <a:r>
              <a:rPr lang="en-US" dirty="0"/>
              <a:t>High Blood Pressure -&gt; Beta-Blockers, Angiotensin Receptor Blockers (ARBs)</a:t>
            </a:r>
          </a:p>
          <a:p>
            <a:pPr lvl="1"/>
            <a:r>
              <a:rPr lang="en-US" dirty="0"/>
              <a:t>Liver Disease -&gt; Nothing</a:t>
            </a:r>
          </a:p>
        </p:txBody>
      </p:sp>
    </p:spTree>
    <p:extLst>
      <p:ext uri="{BB962C8B-B14F-4D97-AF65-F5344CB8AC3E}">
        <p14:creationId xmlns:p14="http://schemas.microsoft.com/office/powerpoint/2010/main" val="16647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6D3D-BB23-EB42-9CE5-8A1F4A6B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Bariatric surgery and mental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AE066-3ED8-074E-B5AC-93788D59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33"/>
            <a:ext cx="12192000" cy="4068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D198F-1BE0-8D45-A085-0A480399596D}"/>
              </a:ext>
            </a:extLst>
          </p:cNvPr>
          <p:cNvSpPr txBox="1"/>
          <p:nvPr/>
        </p:nvSpPr>
        <p:spPr>
          <a:xfrm>
            <a:off x="9402554" y="2308072"/>
            <a:ext cx="12454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US Average</a:t>
            </a:r>
          </a:p>
          <a:p>
            <a:r>
              <a:rPr lang="en-US" dirty="0"/>
              <a:t>10%</a:t>
            </a:r>
          </a:p>
          <a:p>
            <a:r>
              <a:rPr lang="en-US" dirty="0"/>
              <a:t>8%</a:t>
            </a:r>
          </a:p>
          <a:p>
            <a:r>
              <a:rPr lang="en-US" dirty="0"/>
              <a:t>1-5%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043BC-909B-5045-B1B8-6B4CBD314EE1}"/>
              </a:ext>
            </a:extLst>
          </p:cNvPr>
          <p:cNvSpPr txBox="1"/>
          <p:nvPr/>
        </p:nvSpPr>
        <p:spPr>
          <a:xfrm>
            <a:off x="384679" y="5763873"/>
            <a:ext cx="8469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Dawes, A. J. </a:t>
            </a:r>
            <a:r>
              <a:rPr lang="en-US" i="1" dirty="0"/>
              <a:t>et al.</a:t>
            </a:r>
            <a:r>
              <a:rPr lang="en-US" dirty="0"/>
              <a:t> Mental health conditions among patients seeking and undergoing bariatric surgery a meta-analysis. </a:t>
            </a:r>
            <a:r>
              <a:rPr lang="en-US" i="1" dirty="0"/>
              <a:t>JAMA - J. Am. Med. Assoc.</a:t>
            </a:r>
            <a:r>
              <a:rPr lang="en-US" dirty="0"/>
              <a:t> </a:t>
            </a:r>
            <a:r>
              <a:rPr lang="en-US" b="1" dirty="0"/>
              <a:t>315,</a:t>
            </a:r>
            <a:r>
              <a:rPr lang="en-US" dirty="0"/>
              <a:t> 150–163 (2016).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4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Understand and be able to explain the physiological basis of the anti-obesity drugs orlistat, </a:t>
            </a:r>
            <a:r>
              <a:rPr lang="en-US" dirty="0" err="1"/>
              <a:t>liragutide</a:t>
            </a:r>
            <a:r>
              <a:rPr lang="en-US" dirty="0"/>
              <a:t>, phentermine/</a:t>
            </a:r>
            <a:r>
              <a:rPr lang="en-US" dirty="0" err="1"/>
              <a:t>topiramate</a:t>
            </a:r>
            <a:r>
              <a:rPr lang="en-US" dirty="0"/>
              <a:t>, </a:t>
            </a:r>
            <a:r>
              <a:rPr lang="en-US" dirty="0" err="1"/>
              <a:t>lorcaserin</a:t>
            </a:r>
            <a:r>
              <a:rPr lang="en-US" dirty="0"/>
              <a:t> and naltrexone/</a:t>
            </a:r>
            <a:r>
              <a:rPr lang="en-US" dirty="0" err="1"/>
              <a:t>bupriopion</a:t>
            </a:r>
            <a:r>
              <a:rPr lang="en-US" dirty="0"/>
              <a:t>.</a:t>
            </a:r>
          </a:p>
          <a:p>
            <a:r>
              <a:rPr lang="en-US" dirty="0"/>
              <a:t>Predict some potential side effects of these drugs based on their mechanism of action</a:t>
            </a:r>
          </a:p>
          <a:p>
            <a:r>
              <a:rPr lang="en-US" dirty="0"/>
              <a:t>Evaluate the potential of exercise mimetics and other energy-expenditure increasing therapies.</a:t>
            </a:r>
          </a:p>
          <a:p>
            <a:r>
              <a:rPr lang="en-US" dirty="0"/>
              <a:t>Explain the differences between Roux </a:t>
            </a:r>
            <a:r>
              <a:rPr lang="en-US" dirty="0" err="1"/>
              <a:t>en</a:t>
            </a:r>
            <a:r>
              <a:rPr lang="en-US" dirty="0"/>
              <a:t>-Y, Gastric Banding and Sleeve Gastrectomy.</a:t>
            </a:r>
          </a:p>
          <a:p>
            <a:r>
              <a:rPr lang="en-US" dirty="0"/>
              <a:t>Contrast the effectiveness of surgical approaches to pharmacological approaches to obesity.</a:t>
            </a:r>
          </a:p>
          <a:p>
            <a:r>
              <a:rPr lang="en-US" dirty="0"/>
              <a:t>Consider the differences in accessibility and outcomes for surgical approaches to obesity.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5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drug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weight loss would you rather design a drug that:</a:t>
            </a:r>
          </a:p>
          <a:p>
            <a:pPr lvl="1"/>
            <a:r>
              <a:rPr lang="en-US" dirty="0"/>
              <a:t>Reduced appetite</a:t>
            </a:r>
          </a:p>
          <a:p>
            <a:pPr lvl="1"/>
            <a:r>
              <a:rPr lang="en-US" dirty="0"/>
              <a:t>Reduced absorption</a:t>
            </a:r>
          </a:p>
          <a:p>
            <a:pPr lvl="1"/>
            <a:r>
              <a:rPr lang="en-US" dirty="0"/>
              <a:t>Increased energy expenditure</a:t>
            </a:r>
          </a:p>
          <a:p>
            <a:r>
              <a:rPr lang="en-US" dirty="0"/>
              <a:t>Think of a pathway or mechanism that we have learned about and how a drug could help.  Be as specific as possible!</a:t>
            </a:r>
          </a:p>
        </p:txBody>
      </p:sp>
    </p:spTree>
    <p:extLst>
      <p:ext uri="{BB962C8B-B14F-4D97-AF65-F5344CB8AC3E}">
        <p14:creationId xmlns:p14="http://schemas.microsoft.com/office/powerpoint/2010/main" val="123216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Anti-Obesity Drugs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91669"/>
              </p:ext>
            </p:extLst>
          </p:nvPr>
        </p:nvGraphicFramePr>
        <p:xfrm>
          <a:off x="838200" y="1825625"/>
          <a:ext cx="1051560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FDA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Mechanism of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Orlistat (Xenical)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Lipase inhibitor, reduces fat adsorption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Liraglutide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Saxenda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Victoza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GLP-1</a:t>
                      </a:r>
                      <a:r>
                        <a:rPr lang="en-US" baseline="0" dirty="0"/>
                        <a:t> agonist, reduces hunger and gastric emptying, improves insulin responsiveness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Phentermine/</a:t>
                      </a:r>
                      <a:r>
                        <a:rPr lang="en-US" dirty="0" err="1"/>
                        <a:t>Topiramate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Qysmia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Fen-Fen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Lorcaserin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Belviq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Naltrexone/Bupropion (</a:t>
                      </a:r>
                      <a:r>
                        <a:rPr lang="en-US" dirty="0" err="1"/>
                        <a:t>Contrave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Dinitrophenol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1890s-1938 (formation of FDA)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</a:t>
                      </a:r>
                      <a:r>
                        <a:rPr lang="en-US" baseline="0" dirty="0"/>
                        <a:t> heat production (energy expenditure)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0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Dinitrophenol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4351338"/>
          </a:xfrm>
        </p:spPr>
        <p:txBody>
          <a:bodyPr/>
          <a:lstStyle/>
          <a:p>
            <a:r>
              <a:rPr lang="en-US" dirty="0"/>
              <a:t>Chemical </a:t>
            </a:r>
            <a:r>
              <a:rPr lang="en-US" dirty="0" err="1"/>
              <a:t>uncoupler</a:t>
            </a:r>
            <a:endParaRPr lang="en-US" dirty="0"/>
          </a:p>
          <a:p>
            <a:r>
              <a:rPr lang="en-US" dirty="0"/>
              <a:t>Energy (heat) from digestion is generated </a:t>
            </a:r>
          </a:p>
          <a:p>
            <a:r>
              <a:rPr lang="en-US" dirty="0"/>
              <a:t>Rather than used to make ATP the proton gradient is released</a:t>
            </a:r>
          </a:p>
          <a:p>
            <a:r>
              <a:rPr lang="en-US" dirty="0"/>
              <a:t>Heat is generated as a biproduct </a:t>
            </a:r>
          </a:p>
          <a:p>
            <a:r>
              <a:rPr lang="en-US" dirty="0"/>
              <a:t>Very effective, also causes </a:t>
            </a:r>
            <a:r>
              <a:rPr lang="en-US" dirty="0" err="1"/>
              <a:t>hyperthermic</a:t>
            </a:r>
            <a:r>
              <a:rPr lang="en-US" dirty="0"/>
              <a:t> death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919049" cy="44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Orlistat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1690688"/>
            <a:ext cx="711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 you think orlistat might be the most effective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2600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Individuals who have problems feeling full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463" y="5407522"/>
            <a:ext cx="1207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What do you think a side effect of orlistat might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00" y="1639450"/>
            <a:ext cx="4017239" cy="34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EB73-D53F-0D42-9DBA-EF2683E3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Appetitive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C434B-F799-EB4A-96FC-9494E2F8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00" y="1493389"/>
            <a:ext cx="7403881" cy="52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1535</Words>
  <Application>Microsoft Macintosh PowerPoint</Application>
  <PresentationFormat>Widescreen</PresentationFormat>
  <Paragraphs>196</Paragraphs>
  <Slides>31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Pharmacologic and Surgical Approaches to Obesity</vt:lpstr>
      <vt:lpstr>Learning Objectives</vt:lpstr>
      <vt:lpstr>Obesity Pharmacotherapy</vt:lpstr>
      <vt:lpstr>Design a drug exercise</vt:lpstr>
      <vt:lpstr>Some Anti-Obesity Drugs</vt:lpstr>
      <vt:lpstr>Dinitrophenol</vt:lpstr>
      <vt:lpstr>Orlistat</vt:lpstr>
      <vt:lpstr>Who do you think orlistat might be the most effective for?</vt:lpstr>
      <vt:lpstr>Overview of Appetitive Targets</vt:lpstr>
      <vt:lpstr>Liraglutide, a GLP-1 (Glucagon-Like Peptide 1) Agonist</vt:lpstr>
      <vt:lpstr>GLP-1 Agonists as anti-Obesity Drugs</vt:lpstr>
      <vt:lpstr>Who do you think liraglutide might be the most effective for?</vt:lpstr>
      <vt:lpstr>Phentermine and Topiramate</vt:lpstr>
      <vt:lpstr>Effectiveness of Phentermine/Topiramate</vt:lpstr>
      <vt:lpstr>Who do you think phentermine/topiramate might be the most effective for?</vt:lpstr>
      <vt:lpstr>Moderating Food Reward</vt:lpstr>
      <vt:lpstr>Lorcaserin (Belviq)</vt:lpstr>
      <vt:lpstr>Naltrexone/Bupropion (Contrave)</vt:lpstr>
      <vt:lpstr>Who do you think lorcaserin or naltrexone/bupropioin might be the most effective for?</vt:lpstr>
      <vt:lpstr>2-5% of obese individuals have a mutation in the MC4R.  Based on what we have learned do you think Lorcaserin or Bupropion/Naltrexone would be effective in those patients?</vt:lpstr>
      <vt:lpstr>Variable Effectiveness of Drugs in Individuals</vt:lpstr>
      <vt:lpstr>Approximate Effectiveness</vt:lpstr>
      <vt:lpstr>Effectiveness in context</vt:lpstr>
      <vt:lpstr>Common Types of Bariatric Surgery</vt:lpstr>
      <vt:lpstr>Current Indications for Bariatric Surgery</vt:lpstr>
      <vt:lpstr>Effectiveness of Bariatric Surgery</vt:lpstr>
      <vt:lpstr>Improved Health Outcomes Post Surgery</vt:lpstr>
      <vt:lpstr>Why is this more effective?</vt:lpstr>
      <vt:lpstr>The costs of bariatric surgery</vt:lpstr>
      <vt:lpstr>Bariatric surgery and mental health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34</cp:revision>
  <dcterms:created xsi:type="dcterms:W3CDTF">2017-11-20T15:46:36Z</dcterms:created>
  <dcterms:modified xsi:type="dcterms:W3CDTF">2018-11-15T15:22:15Z</dcterms:modified>
</cp:coreProperties>
</file>